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  <p:sldId id="258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5ABD0-7FBC-48F7-B099-06D8EF8CCCFA}" type="datetimeFigureOut">
              <a:rPr lang="ko-KR" altLang="en-US" smtClean="0"/>
              <a:t>2009-01-12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76780-1B47-44E8-8A79-9A5D1757B50C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edition.cnn.com/2009/WORLD/europe/01/10/europe.russia.gas.ukraine/index.html#cnnSTCText" TargetMode="External"/><Relationship Id="rId3" Type="http://schemas.openxmlformats.org/officeDocument/2006/relationships/hyperlink" Target="http://img.timeinc.net/time/photoessays/2007/poy/putin/vladimir_putin_01.jpg" TargetMode="External"/><Relationship Id="rId7" Type="http://schemas.openxmlformats.org/officeDocument/2006/relationships/hyperlink" Target="http://images.theage.com.au/2009/01/07/342104/mbw_gas-420x0.jpg" TargetMode="External"/><Relationship Id="rId2" Type="http://schemas.openxmlformats.org/officeDocument/2006/relationships/hyperlink" Target="http://www.pic.com.ua/img/ivchenko-oleksiy-grigorovich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2.cdn.turner.com/cnn/2009/WORLD/europe/01/10/europe.russia.gas.ukraine/art.putin.russia.afp.gi.jpg" TargetMode="External"/><Relationship Id="rId11" Type="http://schemas.openxmlformats.org/officeDocument/2006/relationships/hyperlink" Target="http://edition.cnn.com/2009/WORLD/europe/01/07/europe.russia.gas/index.html#cnnSTCText" TargetMode="External"/><Relationship Id="rId5" Type="http://schemas.openxmlformats.org/officeDocument/2006/relationships/hyperlink" Target="http://www.wisebread.com/files/fruganomics/imagecache/blog_image_full/files/fruganomics/blog-images/or-buy-a-vw_ad_79.jpg" TargetMode="External"/><Relationship Id="rId10" Type="http://schemas.openxmlformats.org/officeDocument/2006/relationships/hyperlink" Target="http://edition.cnn.com/2009/WORLD/europe/01/06/gazprom.profile/index.html" TargetMode="External"/><Relationship Id="rId4" Type="http://schemas.openxmlformats.org/officeDocument/2006/relationships/hyperlink" Target="http://larussophobe.files.wordpress.com/2008/08/medvedev.jpg" TargetMode="External"/><Relationship Id="rId9" Type="http://schemas.openxmlformats.org/officeDocument/2006/relationships/hyperlink" Target="http://edition.cnn.com/2009/WORLD/europe/01/05/ukraine.russia.gas.explainer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28596" y="2130425"/>
            <a:ext cx="8143932" cy="1470025"/>
          </a:xfrm>
        </p:spPr>
        <p:txBody>
          <a:bodyPr/>
          <a:lstStyle/>
          <a:p>
            <a:r>
              <a:rPr lang="en-US" altLang="ko-KR" dirty="0" smtClean="0"/>
              <a:t>Russia-Ukraine Energy Conflict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en-US" altLang="ko-KR" dirty="0"/>
          </a:p>
          <a:p>
            <a:pPr algn="r"/>
            <a:r>
              <a:rPr lang="en-US" altLang="ko-KR" dirty="0" smtClean="0"/>
              <a:t>Jennifer </a:t>
            </a:r>
            <a:r>
              <a:rPr lang="en-US" altLang="ko-KR" dirty="0" err="1" smtClean="0"/>
              <a:t>Ryu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85796" y="357166"/>
            <a:ext cx="7972484" cy="1143000"/>
          </a:xfrm>
        </p:spPr>
        <p:txBody>
          <a:bodyPr>
            <a:normAutofit/>
          </a:bodyPr>
          <a:lstStyle/>
          <a:p>
            <a:r>
              <a:rPr lang="en-US" altLang="ko-KR" sz="4000" dirty="0" err="1" smtClean="0"/>
              <a:t>Gazprom</a:t>
            </a:r>
            <a:r>
              <a:rPr lang="en-US" altLang="ko-KR" sz="4000" dirty="0" smtClean="0"/>
              <a:t> vs. </a:t>
            </a:r>
            <a:r>
              <a:rPr lang="en-US" sz="4000" dirty="0" err="1" smtClean="0"/>
              <a:t>Naftogaz</a:t>
            </a:r>
            <a:r>
              <a:rPr lang="en-US" sz="4000" dirty="0" smtClean="0"/>
              <a:t> </a:t>
            </a:r>
            <a:r>
              <a:rPr lang="en-US" sz="4000" dirty="0" err="1" smtClean="0"/>
              <a:t>Ukrainy</a:t>
            </a:r>
            <a:endParaRPr lang="ko-KR" altLang="en-US" sz="4000" dirty="0"/>
          </a:p>
        </p:txBody>
      </p:sp>
      <p:pic>
        <p:nvPicPr>
          <p:cNvPr id="1026" name="Picture 2" descr="Gazprom chief executive Alexey Miller has accused Ukraine of siphoning gas meant for Europe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2"/>
            <a:ext cx="2781300" cy="2085976"/>
          </a:xfrm>
          <a:prstGeom prst="rect">
            <a:avLst/>
          </a:prstGeom>
          <a:noFill/>
        </p:spPr>
      </p:pic>
      <p:pic>
        <p:nvPicPr>
          <p:cNvPr id="1028" name="Picture 4" descr="http://www.pic.com.ua/img/ivchenko-oleksiy-grigorovi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857364"/>
            <a:ext cx="2143140" cy="21431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00694" y="421481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Oleksiy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Ivchenko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414338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Alexey</a:t>
            </a:r>
            <a:r>
              <a:rPr lang="en-US" altLang="ko-KR" dirty="0" smtClean="0"/>
              <a:t> Miller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4929198"/>
            <a:ext cx="37862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err="1" smtClean="0"/>
              <a:t>Naftogaz</a:t>
            </a:r>
            <a:r>
              <a:rPr lang="en-US" altLang="ko-KR" dirty="0" smtClean="0"/>
              <a:t> owes us $6 million.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err="1" smtClean="0"/>
              <a:t>Naftogaz</a:t>
            </a:r>
            <a:r>
              <a:rPr lang="en-US" altLang="ko-KR" dirty="0" smtClean="0"/>
              <a:t> is stealing gas meant for Europe. 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We want to raise the gas price from $180 per 1,000 cm3 to $250.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7686" y="4929198"/>
            <a:ext cx="45720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We do not owe any money to </a:t>
            </a:r>
            <a:r>
              <a:rPr lang="en-US" altLang="ko-KR" dirty="0" err="1" smtClean="0"/>
              <a:t>Gazprom</a:t>
            </a:r>
            <a:r>
              <a:rPr lang="en-US" altLang="ko-KR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err="1" smtClean="0"/>
              <a:t>Gazprom</a:t>
            </a:r>
            <a:r>
              <a:rPr lang="en-US" altLang="ko-KR" dirty="0" smtClean="0"/>
              <a:t> is holding the gas supplies for Europe. 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We cannot afford the new price.</a:t>
            </a:r>
          </a:p>
          <a:p>
            <a:r>
              <a:rPr lang="en-US" altLang="ko-KR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January 1</a:t>
            </a:r>
            <a:r>
              <a:rPr lang="en-US" altLang="ko-KR" sz="2800" baseline="30000" dirty="0" smtClean="0"/>
              <a:t>st</a:t>
            </a:r>
            <a:r>
              <a:rPr lang="en-US" altLang="ko-KR" sz="2800" dirty="0" smtClean="0"/>
              <a:t>.</a:t>
            </a:r>
            <a:br>
              <a:rPr lang="en-US" altLang="ko-KR" sz="2800" dirty="0" smtClean="0"/>
            </a:br>
            <a:r>
              <a:rPr lang="en-US" altLang="ko-KR" sz="2800" dirty="0" smtClean="0"/>
              <a:t>-&gt;</a:t>
            </a:r>
            <a:r>
              <a:rPr lang="en-US" altLang="ko-KR" sz="2800" dirty="0" err="1" smtClean="0"/>
              <a:t>Gazprom</a:t>
            </a:r>
            <a:r>
              <a:rPr lang="en-US" altLang="ko-KR" sz="2800" dirty="0" smtClean="0"/>
              <a:t> stopped supplying gas to Ukraine.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0398" y="1571612"/>
            <a:ext cx="5500758" cy="1971676"/>
          </a:xfrm>
        </p:spPr>
        <p:txBody>
          <a:bodyPr/>
          <a:lstStyle/>
          <a:p>
            <a:r>
              <a:rPr lang="en-US" altLang="ko-KR" sz="2400" dirty="0" smtClean="0"/>
              <a:t>GAS CRISIS in Europe.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-&gt; No gas for industries.</a:t>
            </a:r>
          </a:p>
          <a:p>
            <a:pPr>
              <a:buNone/>
            </a:pPr>
            <a:r>
              <a:rPr lang="en-US" altLang="ko-KR" sz="2400" dirty="0" smtClean="0"/>
              <a:t>-&gt; European citizens might lack gas.</a:t>
            </a:r>
          </a:p>
          <a:p>
            <a:pPr>
              <a:buNone/>
            </a:pPr>
            <a:r>
              <a:rPr lang="en-US" altLang="ko-KR" sz="2400" dirty="0" smtClean="0"/>
              <a:t>-&gt; It’s cold.</a:t>
            </a:r>
          </a:p>
          <a:p>
            <a:pPr>
              <a:buNone/>
            </a:pPr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643306" y="3429000"/>
            <a:ext cx="3143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/>
              <a:t>Because </a:t>
            </a:r>
            <a:r>
              <a:rPr lang="en-US" altLang="ko-KR" sz="3200" dirty="0" err="1" smtClean="0"/>
              <a:t>Gazprom</a:t>
            </a:r>
            <a:r>
              <a:rPr lang="en-US" altLang="ko-KR" sz="3200" dirty="0" smtClean="0"/>
              <a:t>…</a:t>
            </a:r>
            <a:endParaRPr lang="ko-KR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4714884"/>
            <a:ext cx="657229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/>
              <a:t>Controls 20% of the world’s gas storage</a:t>
            </a:r>
          </a:p>
          <a:p>
            <a:r>
              <a:rPr lang="en-US" altLang="ko-KR" sz="2200" dirty="0" smtClean="0"/>
              <a:t>Possesses the largest network of gas pipes</a:t>
            </a:r>
            <a:endParaRPr lang="en-US" altLang="ko-KR" sz="2200" dirty="0" smtClean="0"/>
          </a:p>
          <a:p>
            <a:r>
              <a:rPr lang="en-US" altLang="ko-KR" sz="2200" dirty="0" smtClean="0"/>
              <a:t>Provides more than 40% of Europe’s gas imports</a:t>
            </a:r>
          </a:p>
          <a:p>
            <a:r>
              <a:rPr lang="en-US" altLang="ko-KR" sz="2200" dirty="0" smtClean="0"/>
              <a:t>-&gt; Lithuania 80%, Slovakia 100%, Bulgaria 90% </a:t>
            </a:r>
          </a:p>
          <a:p>
            <a:endParaRPr lang="ko-KR" altLang="en-US" dirty="0"/>
          </a:p>
        </p:txBody>
      </p:sp>
      <p:pic>
        <p:nvPicPr>
          <p:cNvPr id="17410" name="Picture 2" descr="http://images.theage.com.au/2009/01/07/342104/mbw_gas-420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3100409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Is it political?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00100" y="4214818"/>
            <a:ext cx="7358114" cy="2286016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Russian government owns 50% of </a:t>
            </a:r>
            <a:r>
              <a:rPr lang="en-US" altLang="ko-KR" sz="2400" dirty="0" err="1" smtClean="0"/>
              <a:t>Gazrpom</a:t>
            </a:r>
            <a:r>
              <a:rPr lang="en-US" altLang="ko-KR" sz="2400" dirty="0" smtClean="0"/>
              <a:t>.</a:t>
            </a:r>
          </a:p>
          <a:p>
            <a:r>
              <a:rPr lang="en-US" altLang="ko-KR" sz="2400" dirty="0" err="1" smtClean="0"/>
              <a:t>Medvedev</a:t>
            </a:r>
            <a:r>
              <a:rPr lang="en-US" altLang="ko-KR" sz="2400" dirty="0" smtClean="0"/>
              <a:t> was a previous chairman of </a:t>
            </a:r>
            <a:r>
              <a:rPr lang="en-US" altLang="ko-KR" sz="2400" dirty="0" err="1" smtClean="0"/>
              <a:t>Gazprom</a:t>
            </a:r>
            <a:r>
              <a:rPr lang="en-US" altLang="ko-KR" sz="2400" dirty="0" smtClean="0"/>
              <a:t>.</a:t>
            </a:r>
          </a:p>
          <a:p>
            <a:r>
              <a:rPr lang="en-US" altLang="ko-KR" sz="2400" dirty="0" err="1" smtClean="0"/>
              <a:t>Gazprom</a:t>
            </a:r>
            <a:r>
              <a:rPr lang="en-US" altLang="ko-KR" sz="2400" dirty="0" smtClean="0"/>
              <a:t> was initially government-owned.</a:t>
            </a:r>
          </a:p>
          <a:p>
            <a:r>
              <a:rPr lang="en-US" altLang="ko-KR" sz="2400" dirty="0" smtClean="0"/>
              <a:t>Energy=Power -&gt; Russia &gt; Ukraine?</a:t>
            </a:r>
          </a:p>
          <a:p>
            <a:pPr>
              <a:buNone/>
            </a:pPr>
            <a:endParaRPr lang="ko-KR" altLang="en-US" sz="2400" dirty="0"/>
          </a:p>
        </p:txBody>
      </p:sp>
      <p:pic>
        <p:nvPicPr>
          <p:cNvPr id="16388" name="Picture 4" descr="http://img.timeinc.net/time/photoessays/2007/poy/putin/vladimir_putin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000240"/>
            <a:ext cx="2214578" cy="181192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628" y="1428736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/>
              <a:t>Vladimir Putin</a:t>
            </a:r>
            <a:endParaRPr lang="ko-KR" altLang="en-US" sz="3200" dirty="0"/>
          </a:p>
        </p:txBody>
      </p:sp>
      <p:pic>
        <p:nvPicPr>
          <p:cNvPr id="16390" name="Picture 6" descr="http://larussophobe.files.wordpress.com/2008/08/medved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357298"/>
            <a:ext cx="2625184" cy="185738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28728" y="3357562"/>
            <a:ext cx="2675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Dimitri</a:t>
            </a:r>
            <a:r>
              <a:rPr lang="en-US" sz="2400" dirty="0"/>
              <a:t> </a:t>
            </a:r>
            <a:r>
              <a:rPr lang="en-US" sz="2400" dirty="0" err="1" smtClean="0"/>
              <a:t>Medvedev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January 11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Putin, Prime Minister of Russia, and </a:t>
            </a:r>
            <a:r>
              <a:rPr lang="en-US" altLang="ko-KR" dirty="0" err="1" smtClean="0"/>
              <a:t>Mirek</a:t>
            </a:r>
            <a:r>
              <a:rPr lang="en-US" altLang="ko-KR" dirty="0" smtClean="0"/>
              <a:t>, Prime Minister of Czech Republic have signed a document.</a:t>
            </a:r>
          </a:p>
          <a:p>
            <a:r>
              <a:rPr lang="en-US" altLang="ko-KR" dirty="0" smtClean="0"/>
              <a:t>This document ensures that Russian gas flows into Ukraine by close monitoring of gas importation. </a:t>
            </a:r>
            <a:endParaRPr lang="ko-KR" altLang="en-US" dirty="0"/>
          </a:p>
        </p:txBody>
      </p:sp>
      <p:pic>
        <p:nvPicPr>
          <p:cNvPr id="19458" name="Picture 2" descr="Russian Prime Minister Vladimir Putin (right) with Prime Minister of the Czech Republic Mirek Topolanek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429132"/>
            <a:ext cx="2781300" cy="2085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Current World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714744" y="2357430"/>
            <a:ext cx="4714908" cy="3614750"/>
          </a:xfrm>
        </p:spPr>
        <p:txBody>
          <a:bodyPr/>
          <a:lstStyle/>
          <a:p>
            <a:r>
              <a:rPr lang="en-US" altLang="ko-KR" dirty="0" smtClean="0"/>
              <a:t>Energy has become a serious problem.</a:t>
            </a:r>
          </a:p>
          <a:p>
            <a:r>
              <a:rPr lang="en-US" altLang="ko-KR" dirty="0" smtClean="0"/>
              <a:t>Fight over power and energy continues.</a:t>
            </a:r>
          </a:p>
          <a:p>
            <a:r>
              <a:rPr lang="en-US" altLang="ko-KR" dirty="0" smtClean="0"/>
              <a:t>People suffer.</a:t>
            </a:r>
            <a:endParaRPr lang="ko-KR" altLang="en-US" dirty="0"/>
          </a:p>
        </p:txBody>
      </p:sp>
      <p:pic>
        <p:nvPicPr>
          <p:cNvPr id="18434" name="Picture 2" descr="http://www.wisebread.com/files/fruganomics/imagecache/blog_image_full/files/fruganomics/blog-images/or-buy-a-vw_ad_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3143272" cy="42765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What I think…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Citation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186766" cy="4757757"/>
          </a:xfrm>
        </p:spPr>
        <p:txBody>
          <a:bodyPr>
            <a:normAutofit fontScale="55000" lnSpcReduction="20000"/>
          </a:bodyPr>
          <a:lstStyle/>
          <a:p>
            <a:r>
              <a:rPr lang="en-US" altLang="ko-KR" dirty="0" smtClean="0">
                <a:hlinkClick r:id="rId2"/>
              </a:rPr>
              <a:t>http://www.pic.com.ua/img/ivchenko-oleksiy-grigorovich.jpg</a:t>
            </a:r>
            <a:endParaRPr lang="en-US" altLang="ko-KR" dirty="0" smtClean="0"/>
          </a:p>
          <a:p>
            <a:r>
              <a:rPr lang="en-US" altLang="ko-KR" dirty="0" smtClean="0">
                <a:hlinkClick r:id="rId3"/>
              </a:rPr>
              <a:t>http://img.timeinc.net/time/photoessays/2007/poy/putin/vladimir_putin_01.jpg</a:t>
            </a:r>
            <a:endParaRPr lang="en-US" altLang="ko-KR" dirty="0" smtClean="0"/>
          </a:p>
          <a:p>
            <a:r>
              <a:rPr lang="en-US" altLang="ko-KR" dirty="0" smtClean="0">
                <a:hlinkClick r:id="rId4"/>
              </a:rPr>
              <a:t>http://larussophobe.files.wordpress.com/2008/08/medvedev.jpg</a:t>
            </a:r>
            <a:endParaRPr lang="en-US" altLang="ko-KR" dirty="0" smtClean="0"/>
          </a:p>
          <a:p>
            <a:r>
              <a:rPr lang="en-US" altLang="ko-KR" dirty="0" smtClean="0">
                <a:hlinkClick r:id="rId5"/>
              </a:rPr>
              <a:t>http://www.wisebread.com/files/fruganomics/imagecache/blog_image_full/files/fruganomics/blog-images/or-buy-a-vw_ad_79.jpg</a:t>
            </a:r>
            <a:endParaRPr lang="en-US" altLang="ko-KR" dirty="0" smtClean="0"/>
          </a:p>
          <a:p>
            <a:r>
              <a:rPr lang="en-US" altLang="ko-KR" dirty="0" smtClean="0">
                <a:hlinkClick r:id="rId6"/>
              </a:rPr>
              <a:t>http://i2.cdn.turner.com/cnn/2009/WORLD/europe/01/10/europe.russia.gas.ukraine/art.putin.russia.afp.gi.jpg</a:t>
            </a:r>
            <a:endParaRPr lang="en-US" altLang="ko-KR" dirty="0" smtClean="0"/>
          </a:p>
          <a:p>
            <a:r>
              <a:rPr lang="en-US" altLang="ko-KR" dirty="0" smtClean="0">
                <a:hlinkClick r:id="rId7"/>
              </a:rPr>
              <a:t>http://images.theage.com.au/2009/01/07/342104/mbw_gas-420x0.jpg</a:t>
            </a:r>
            <a:endParaRPr lang="en-US" altLang="ko-KR" dirty="0" smtClean="0"/>
          </a:p>
          <a:p>
            <a:r>
              <a:rPr lang="en-US" altLang="ko-KR" dirty="0" smtClean="0">
                <a:hlinkClick r:id="rId8"/>
              </a:rPr>
              <a:t>http://edition.cnn.com/2009/WORLD/europe/01/10/europe.russia.gas.ukraine/index.html#cnnSTCText</a:t>
            </a:r>
            <a:endParaRPr lang="en-US" altLang="ko-KR" dirty="0" smtClean="0"/>
          </a:p>
          <a:p>
            <a:r>
              <a:rPr lang="en-US" altLang="ko-KR" dirty="0" smtClean="0">
                <a:hlinkClick r:id="rId9"/>
              </a:rPr>
              <a:t>http://edition.cnn.com/2009/WORLD/europe/01/05/ukraine.russia.gas.explainer/index.html</a:t>
            </a:r>
            <a:endParaRPr lang="en-US" altLang="ko-KR" dirty="0" smtClean="0"/>
          </a:p>
          <a:p>
            <a:r>
              <a:rPr lang="en-US" altLang="ko-KR" dirty="0" smtClean="0">
                <a:hlinkClick r:id="rId10"/>
              </a:rPr>
              <a:t>http://edition.cnn.com/2009/WORLD/europe/01/06/gazprom.profile/index.html</a:t>
            </a:r>
            <a:endParaRPr lang="en-US" altLang="ko-KR" dirty="0" smtClean="0"/>
          </a:p>
          <a:p>
            <a:r>
              <a:rPr lang="en-US" altLang="ko-KR" dirty="0" smtClean="0">
                <a:hlinkClick r:id="rId11"/>
              </a:rPr>
              <a:t>http://edition.cnn.com/2009/WORLD/europe/01/07/europe.russia.gas/index.html#cnnSTCText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262</Words>
  <Application>Microsoft Office PowerPoint</Application>
  <PresentationFormat>화면 슬라이드 쇼(4:3)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Russia-Ukraine Energy Conflict</vt:lpstr>
      <vt:lpstr>Gazprom vs. Naftogaz Ukrainy</vt:lpstr>
      <vt:lpstr>January 1st. -&gt;Gazprom stopped supplying gas to Ukraine.</vt:lpstr>
      <vt:lpstr>Is it political?</vt:lpstr>
      <vt:lpstr>January 11th.</vt:lpstr>
      <vt:lpstr>Current World</vt:lpstr>
      <vt:lpstr>What I think…</vt:lpstr>
      <vt:lpstr>Citation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moon</dc:creator>
  <cp:lastModifiedBy>moon</cp:lastModifiedBy>
  <cp:revision>14</cp:revision>
  <dcterms:created xsi:type="dcterms:W3CDTF">2009-01-11T15:37:58Z</dcterms:created>
  <dcterms:modified xsi:type="dcterms:W3CDTF">2009-01-11T17:16:02Z</dcterms:modified>
</cp:coreProperties>
</file>